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4" r:id="rId1"/>
  </p:sldMasterIdLst>
  <p:sldIdLst>
    <p:sldId id="256" r:id="rId2"/>
    <p:sldId id="278" r:id="rId3"/>
    <p:sldId id="257" r:id="rId4"/>
    <p:sldId id="261" r:id="rId5"/>
    <p:sldId id="265" r:id="rId6"/>
    <p:sldId id="266" r:id="rId7"/>
    <p:sldId id="258" r:id="rId8"/>
    <p:sldId id="276" r:id="rId9"/>
    <p:sldId id="267" r:id="rId10"/>
    <p:sldId id="268" r:id="rId11"/>
    <p:sldId id="263" r:id="rId12"/>
    <p:sldId id="269" r:id="rId13"/>
    <p:sldId id="270" r:id="rId14"/>
    <p:sldId id="272" r:id="rId15"/>
    <p:sldId id="271" r:id="rId16"/>
    <p:sldId id="273" r:id="rId17"/>
    <p:sldId id="274" r:id="rId18"/>
    <p:sldId id="259" r:id="rId19"/>
    <p:sldId id="275" r:id="rId20"/>
    <p:sldId id="262" r:id="rId21"/>
    <p:sldId id="264" r:id="rId22"/>
    <p:sldId id="277" r:id="rId2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698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0F8CF-692C-4963-8B5E-D1C0928C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12" y="1013984"/>
            <a:ext cx="7714388" cy="326063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19655-1613-4CC0-BBE9-BD2CB2C3C7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9612" y="4848464"/>
            <a:ext cx="7714388" cy="1085849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67FFF-6BC4-4DF0-BC55-B2C3BFD8E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89830-A1B7-484B-832C-F64A558B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8F727-72C8-47A9-8E54-AD8459028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ED5540-64E5-4258-ABA4-753F07B71B38}"/>
              </a:ext>
            </a:extLst>
          </p:cNvPr>
          <p:cNvCxnSpPr>
            <a:cxnSpLocks/>
          </p:cNvCxnSpPr>
          <p:nvPr/>
        </p:nvCxnSpPr>
        <p:spPr>
          <a:xfrm>
            <a:off x="1524000" y="457150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6822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8A5DE-E5C6-4DB9-AD28-8F1EAC6F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63E08E-9B2D-4740-9AC6-D5E1CFB95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29566" y="2229957"/>
            <a:ext cx="9238434" cy="386604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E3736-E8AA-4F58-9D3A-27050B287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E95E84-15BC-478B-9DAB-15025867B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9D98F-E0A8-4254-A957-7F17811D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00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DE70F5-2276-4F91-9FC2-8DA4B52881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4000" y="1467699"/>
            <a:ext cx="1758461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1856C5-C2FD-45E4-A631-AC06B5495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2312" y="1467699"/>
            <a:ext cx="7839379" cy="4628301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336EA-B6DD-4115-9C67-79A24C866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668B-1DAB-449C-9BA4-7B1572A2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6567E-119D-4C98-93FF-73A332803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205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F94C-BCB1-4F4C-AF70-DD2A5C4E3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5445"/>
            <a:ext cx="9238434" cy="857559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09B75-A057-44B5-872F-DF01BDC8E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566" y="2286000"/>
            <a:ext cx="9238434" cy="3810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6260C-3219-4812-88F2-3162D37F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62B73-9C01-4BE3-A199-782BE6EBA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761492-EB56-4454-9D2A-8BB94AAC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895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80A128-A52A-402C-865B-1BF08D7F045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900447-3778-4AB7-ACB3-7C2313FE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1745" y="1287554"/>
            <a:ext cx="8284963" cy="3113064"/>
          </a:xfrm>
        </p:spPr>
        <p:txBody>
          <a:bodyPr anchor="t"/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910C9-BA3C-4D31-9C62-2C2408591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1744" y="4619707"/>
            <a:ext cx="7722256" cy="147629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42E8A-6B69-406B-A3DF-0A1B7683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665CF-4461-4BB8-8F3A-ED1CB1084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98B27-5EF3-49F4-B3CE-F3CF419AE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56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F3BA-5AD5-4F15-97B2-E4652D1D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13411"/>
            <a:ext cx="9238434" cy="88959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997B8-1FD3-40E6-A486-256EB41DB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9566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83F4D8-AA9A-4AF7-86EA-E4D797B98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5565"/>
            <a:ext cx="4495800" cy="396043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8823E-BC08-4810-9BFF-35D2EA2A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D2BFB-BB2C-4C4A-A6E1-DD223C2B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D369B2-12F8-4583-8A7F-523C9A3E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26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717F-84B9-44BA-8DD6-680394AB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79150"/>
            <a:ext cx="9238434" cy="8239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217D6-7448-4625-964F-5D82F65F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7" y="2013217"/>
            <a:ext cx="4495799" cy="704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A534C-0B54-4327-99C0-4F0019FD2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29567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9D4A63-0795-4B74-8C11-5FE794411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013215"/>
            <a:ext cx="4495800" cy="70423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3D16F3-F747-441B-9854-27225954DE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48000"/>
            <a:ext cx="4495800" cy="3048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8168E2-6B97-486E-B0E4-4E7F5CDB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5D3E2B-2F4E-4347-A8E9-27EB7D03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1FC4F5-6876-414E-9E30-84706A3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0D2F04-5474-46B9-B838-858CDF4AB2D2}"/>
              </a:ext>
            </a:extLst>
          </p:cNvPr>
          <p:cNvCxnSpPr>
            <a:cxnSpLocks/>
          </p:cNvCxnSpPr>
          <p:nvPr/>
        </p:nvCxnSpPr>
        <p:spPr>
          <a:xfrm>
            <a:off x="6270727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ADEE893-BE45-47F3-BCF0-02424B3503CC}"/>
              </a:ext>
            </a:extLst>
          </p:cNvPr>
          <p:cNvSpPr/>
          <p:nvPr/>
        </p:nvSpPr>
        <p:spPr>
          <a:xfrm>
            <a:off x="-1171838" y="4592406"/>
            <a:ext cx="808262" cy="3897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FB5178A-4501-4B56-8BF1-D083D7B021CE}"/>
              </a:ext>
            </a:extLst>
          </p:cNvPr>
          <p:cNvCxnSpPr>
            <a:cxnSpLocks/>
          </p:cNvCxnSpPr>
          <p:nvPr/>
        </p:nvCxnSpPr>
        <p:spPr>
          <a:xfrm>
            <a:off x="1524000" y="2876662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02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2109C6-041C-42BA-B507-8EA298046E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7BF877-20DD-40F4-AEA8-E1B6D5350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7DC874-15B5-4338-B7D1-8E393AB4C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66BAE3-24C5-483F-9141-D860A265E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EEB4-66F8-4008-B616-804FB9D91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60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46C975-8FFB-4A4B-9213-774EE3901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BA744F-475D-4105-8E4A-025815549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3FA64C-7966-4D6F-88D7-4B89F2A1D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72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4ED5F-AB94-4DCF-8971-B8B2B55AF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740" y="1558944"/>
            <a:ext cx="3279689" cy="1864196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EE4CB-68CF-4BF3-A891-8277AFD13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0"/>
            <a:ext cx="5333999" cy="5334000"/>
          </a:xfrm>
        </p:spPr>
        <p:txBody>
          <a:bodyPr anchor="ctr"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292E72-B66D-40EE-B182-5585382A6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43741" y="3649682"/>
            <a:ext cx="3233096" cy="1933605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73B694-B050-45F3-AE6F-A86A129F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8AE423-9CA5-46B3-96B1-7586AD020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B973D-F1F7-47BC-996D-6100B7C8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297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9949-4A1F-4DA9-9B75-A6180F9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543" y="1383126"/>
            <a:ext cx="3289886" cy="2045874"/>
          </a:xfrm>
        </p:spPr>
        <p:txBody>
          <a:bodyPr anchor="b"/>
          <a:lstStyle>
            <a:lvl1pPr algn="r"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A8D794-C670-4569-93D9-0FF8B35AA7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1" y="762000"/>
            <a:ext cx="5333999" cy="5334000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2486F6-AE67-4B34-B8E2-0B7576DC2E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433544" y="3649682"/>
            <a:ext cx="3243292" cy="168431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B11C-BB63-49A6-B488-29D4FBF8E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B07E4-CDF9-4C88-A2F3-04620E58224D}" type="datetimeFigureOut">
              <a:rPr lang="en-US" smtClean="0"/>
              <a:t>10/24/2021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B9166-6D36-4F0A-9ADD-33D49A0C3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22B8F-7760-41B3-9053-DD90255B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71E98-A417-4ECC-ACEB-C0490C20DB0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77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84152A-7FE0-4708-B7C1-DBEC8F133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9566" y="1041621"/>
            <a:ext cx="9238434" cy="8613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1AB53-BAF9-439D-9451-47193CF2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29566" y="2285999"/>
            <a:ext cx="9238434" cy="3810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96D9F-562A-496F-A530-A561994DC5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1087" y="4891318"/>
            <a:ext cx="26732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3C2B07E4-CDF9-4C88-A2F3-04620E58224D}" type="datetimeFigureOut">
              <a:rPr lang="en-US" smtClean="0"/>
              <a:pPr/>
              <a:t>10/24/2021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060FE-AAC3-4FAE-9EB4-BCAE72D95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73021" y="1609893"/>
            <a:ext cx="2669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7EDB2-8F31-42FA-B253-62D2414663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2908" y="3219853"/>
            <a:ext cx="629653" cy="429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EFE71E98-A417-4ECC-ACEB-C0490C20DB0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651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07" r:id="rId6"/>
    <p:sldLayoutId id="2147483803" r:id="rId7"/>
    <p:sldLayoutId id="2147483804" r:id="rId8"/>
    <p:sldLayoutId id="2147483805" r:id="rId9"/>
    <p:sldLayoutId id="2147483806" r:id="rId10"/>
    <p:sldLayoutId id="2147483808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466344" indent="0" algn="l" defTabSz="914400" rtl="0" eaLnBrk="1" latinLnBrk="0" hangingPunct="1">
        <a:lnSpc>
          <a:spcPct val="130000"/>
        </a:lnSpc>
        <a:spcBef>
          <a:spcPts val="500"/>
        </a:spcBef>
        <a:buSzPct val="85000"/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" indent="-182880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martinsielfeld/R_workshop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epr.uai.cl/boletin/jja-2021-r13/" TargetMode="External"/><Relationship Id="rId2" Type="http://schemas.openxmlformats.org/officeDocument/2006/relationships/hyperlink" Target="https://rpubs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tinsielfeld/R_workshop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C7420E-49B2-45FC-B290-3096E7F148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450" y="1406387"/>
            <a:ext cx="5351895" cy="2231319"/>
          </a:xfrm>
        </p:spPr>
        <p:txBody>
          <a:bodyPr anchor="b"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reports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R and RStudio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065E03-8566-474F-AB1A-41FF92D34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450" y="4087435"/>
            <a:ext cx="5743575" cy="1490486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Martín Sielfeld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MSc in Economics, Adolfo Ibáñez University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GitHub repository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24F4927-E645-48C1-B709-AC214B1B7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 Markdown: The Definitive Guide">
            <a:extLst>
              <a:ext uri="{FF2B5EF4-FFF2-40B4-BE49-F238E27FC236}">
                <a16:creationId xmlns:a16="http://schemas.microsoft.com/office/drawing/2014/main" id="{3ABE5370-CE83-4F8A-A411-1353A26DA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" r="-4" b="-4"/>
          <a:stretch/>
        </p:blipFill>
        <p:spPr bwMode="auto">
          <a:xfrm>
            <a:off x="6858000" y="857242"/>
            <a:ext cx="4572000" cy="514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562423" y="396058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309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process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2" y="1951046"/>
            <a:ext cx="5597044" cy="4144954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</a:rPr>
              <a:t>It’s always a good idea to automatize a process?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No</a:t>
            </a:r>
          </a:p>
          <a:p>
            <a:r>
              <a:rPr lang="en-US" b="0" dirty="0">
                <a:solidFill>
                  <a:schemeClr val="bg1"/>
                </a:solidFill>
              </a:rPr>
              <a:t>Learn about the tools you’re going to use (packages, program).</a:t>
            </a:r>
          </a:p>
          <a:p>
            <a:r>
              <a:rPr lang="en-US" dirty="0">
                <a:solidFill>
                  <a:schemeClr val="bg1"/>
                </a:solidFill>
              </a:rPr>
              <a:t>Learn about the data.</a:t>
            </a:r>
          </a:p>
          <a:p>
            <a:r>
              <a:rPr lang="en-US" b="0" dirty="0">
                <a:solidFill>
                  <a:schemeClr val="bg1"/>
                </a:solidFill>
              </a:rPr>
              <a:t>Does the long-term benefits justify all the initial work?</a:t>
            </a:r>
          </a:p>
          <a:p>
            <a:r>
              <a:rPr lang="en-US" dirty="0">
                <a:solidFill>
                  <a:schemeClr val="bg1"/>
                </a:solidFill>
              </a:rPr>
              <a:t>Is all the work automatable?</a:t>
            </a:r>
            <a:endParaRPr lang="en-US" b="0" dirty="0">
              <a:solidFill>
                <a:schemeClr val="bg1"/>
              </a:solidFill>
            </a:endParaRPr>
          </a:p>
          <a:p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583037-6357-4CE1-BA22-18BD6D7F9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176" y="1625598"/>
            <a:ext cx="5703461" cy="496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19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409" y="2998308"/>
            <a:ext cx="10401181" cy="861383"/>
          </a:xfrm>
        </p:spPr>
        <p:txBody>
          <a:bodyPr/>
          <a:lstStyle/>
          <a:p>
            <a:pPr algn="ctr"/>
            <a:r>
              <a:rPr lang="es-CL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rmarkdown</a:t>
            </a:r>
            <a:endParaRPr lang="es-CL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056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markdown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5694219" cy="4443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Lightweight markup language for creating formatted text using a plain-text editor.</a:t>
            </a:r>
          </a:p>
          <a:p>
            <a:r>
              <a:rPr lang="en-US" b="0" dirty="0">
                <a:solidFill>
                  <a:schemeClr val="bg1"/>
                </a:solidFill>
              </a:rPr>
              <a:t>Has his </a:t>
            </a:r>
            <a:r>
              <a:rPr lang="en-US" dirty="0">
                <a:solidFill>
                  <a:schemeClr val="bg1"/>
                </a:solidFill>
              </a:rPr>
              <a:t>own standardized coding language.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Supports HTML.</a:t>
            </a:r>
          </a:p>
          <a:p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US" b="0" dirty="0">
                <a:solidFill>
                  <a:schemeClr val="bg1"/>
                </a:solidFill>
              </a:rPr>
              <a:t>idely used in: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Blogging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Instant messaging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Online forums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Collaborative software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Readme files (GitHub)</a:t>
            </a:r>
          </a:p>
        </p:txBody>
      </p:sp>
      <p:pic>
        <p:nvPicPr>
          <p:cNvPr id="1026" name="Picture 2" descr="Markdown Syntax (And Developer&amp;#39;s Tunnel Vision) | Tom McFarlin">
            <a:extLst>
              <a:ext uri="{FF2B5EF4-FFF2-40B4-BE49-F238E27FC236}">
                <a16:creationId xmlns:a16="http://schemas.microsoft.com/office/drawing/2014/main" id="{9A87C854-3CBC-4FB6-9D8A-721BB9D0BE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" t="7622" r="5927" b="10467"/>
          <a:stretch/>
        </p:blipFill>
        <p:spPr bwMode="auto">
          <a:xfrm>
            <a:off x="6221790" y="2094783"/>
            <a:ext cx="5404153" cy="369146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9536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Rmarkdown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2" y="1951046"/>
            <a:ext cx="4441682" cy="4443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RStudio support markdown files.</a:t>
            </a:r>
          </a:p>
          <a:p>
            <a:r>
              <a:rPr lang="en-US" sz="1800" dirty="0">
                <a:solidFill>
                  <a:schemeClr val="bg1"/>
                </a:solidFill>
              </a:rPr>
              <a:t>Has extra tools.</a:t>
            </a:r>
          </a:p>
          <a:p>
            <a:r>
              <a:rPr lang="en-US" b="0" dirty="0">
                <a:solidFill>
                  <a:schemeClr val="bg1"/>
                </a:solidFill>
              </a:rPr>
              <a:t>Allows for Word, PDF, HTML and PowerPoint outputs (among others).</a:t>
            </a:r>
          </a:p>
          <a:p>
            <a:r>
              <a:rPr lang="en-US" b="0" dirty="0">
                <a:solidFill>
                  <a:schemeClr val="bg1"/>
                </a:solidFill>
              </a:rPr>
              <a:t>Allows to upload HTML files to websites (</a:t>
            </a:r>
            <a:r>
              <a:rPr lang="en-US" b="0" dirty="0">
                <a:solidFill>
                  <a:schemeClr val="bg1"/>
                </a:solidFill>
                <a:hlinkClick r:id="rId2"/>
              </a:rPr>
              <a:t>RPubs</a:t>
            </a:r>
            <a:r>
              <a:rPr lang="en-US" dirty="0">
                <a:solidFill>
                  <a:schemeClr val="bg1"/>
                </a:solidFill>
              </a:rPr>
              <a:t> or own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webpage</a:t>
            </a:r>
            <a:r>
              <a:rPr lang="en-US" dirty="0">
                <a:solidFill>
                  <a:schemeClr val="bg1"/>
                </a:solidFill>
              </a:rPr>
              <a:t>).</a:t>
            </a: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AC06EB4-2B4E-44F8-A7F9-527F62C30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0138" y="2094783"/>
            <a:ext cx="3521169" cy="369146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5D7B41-CE6C-442E-A3D5-1022E3E518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1307" y="2094783"/>
            <a:ext cx="3221231" cy="369146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05709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Rmarkdown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E2411C9-14D9-4401-93DF-99E0AE033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75" y="2029661"/>
            <a:ext cx="8580848" cy="279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7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443400"/>
          </a:xfrm>
        </p:spPr>
        <p:txBody>
          <a:bodyPr>
            <a:noAutofit/>
          </a:bodyPr>
          <a:lstStyle/>
          <a:p>
            <a:r>
              <a:rPr lang="en-US" sz="1800" b="0" dirty="0">
                <a:solidFill>
                  <a:schemeClr val="bg1"/>
                </a:solidFill>
              </a:rPr>
              <a:t>YAML header (Yet another Markup Language):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Output type (word, HTML, PDF, among others)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Title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Author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Other parameters (these are the ones that allow us automatize)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endParaRPr lang="en-US" sz="1800" b="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6794680-3585-4C88-B202-26E60ABE8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75" y="4172746"/>
            <a:ext cx="9429448" cy="184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393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4434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Chunks of code</a:t>
            </a:r>
            <a:endParaRPr lang="en-US" b="0" dirty="0">
              <a:solidFill>
                <a:schemeClr val="bg1"/>
              </a:solidFill>
            </a:endParaRP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Plots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Tables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Scripts</a:t>
            </a:r>
          </a:p>
          <a:p>
            <a:pPr marL="0" indent="0">
              <a:buNone/>
            </a:pP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B98BEC1-E8EF-43B3-AADF-54313C82D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75" y="3856704"/>
            <a:ext cx="9429448" cy="7745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C7ED8B4-00BB-4817-A960-BA1186189C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74" y="5522198"/>
            <a:ext cx="9429448" cy="74798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623DAC2-D359-44C9-B3C3-8093CFDAB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274" y="4700621"/>
            <a:ext cx="9429448" cy="75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54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443400"/>
          </a:xfrm>
        </p:spPr>
        <p:txBody>
          <a:bodyPr>
            <a:no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Text: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Pictures and tables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Links and  footnotes.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Code</a:t>
            </a:r>
          </a:p>
          <a:p>
            <a:pPr marL="0" indent="0">
              <a:buNone/>
            </a:pPr>
            <a:endParaRPr lang="en-US" sz="1800" b="0" dirty="0">
              <a:solidFill>
                <a:schemeClr val="bg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1AB98A-3CDF-4157-9A30-0A4BAF167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274" y="3867500"/>
            <a:ext cx="9429448" cy="1133032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DD51001-F159-46CC-9085-1ED14D3D0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274" y="5086247"/>
            <a:ext cx="9429448" cy="143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24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s-CL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endParaRPr lang="es-CL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193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 bulletin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1449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My personal experience with report automation: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Working with monthly-frequency data.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It was necessary to send a report of each region (6) to the researchers whiting a one-hour interval. 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Needed to prepare plots and tables for different topics each month.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Upload finished bulletins to webpage.</a:t>
            </a:r>
          </a:p>
        </p:txBody>
      </p:sp>
    </p:spTree>
    <p:extLst>
      <p:ext uri="{BB962C8B-B14F-4D97-AF65-F5344CB8AC3E}">
        <p14:creationId xmlns:p14="http://schemas.microsoft.com/office/powerpoint/2010/main" val="2527078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144954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</a:rPr>
              <a:t>What’s R?</a:t>
            </a:r>
          </a:p>
          <a:p>
            <a:r>
              <a:rPr lang="en-US" dirty="0">
                <a:solidFill>
                  <a:schemeClr val="bg1"/>
                </a:solidFill>
              </a:rPr>
              <a:t>Automated reports</a:t>
            </a:r>
          </a:p>
          <a:p>
            <a:r>
              <a:rPr lang="en-US" dirty="0" err="1">
                <a:solidFill>
                  <a:schemeClr val="bg1"/>
                </a:solidFill>
              </a:rPr>
              <a:t>Rm</a:t>
            </a:r>
            <a:r>
              <a:rPr lang="en-US" b="0" dirty="0" err="1">
                <a:solidFill>
                  <a:schemeClr val="bg1"/>
                </a:solidFill>
              </a:rPr>
              <a:t>arkdown</a:t>
            </a:r>
            <a:endParaRPr lang="en-US" b="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Example</a:t>
            </a:r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652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Labor bulletin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5475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To help you understand the code: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A2A5E3A4-026E-4B47-872F-83B67CFD19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5064289"/>
                  </p:ext>
                </p:extLst>
              </p:nvPr>
            </p:nvGraphicFramePr>
            <p:xfrm>
              <a:off x="713642" y="2488928"/>
              <a:ext cx="10764713" cy="41452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47268">
                      <a:extLst>
                        <a:ext uri="{9D8B030D-6E8A-4147-A177-3AD203B41FA5}">
                          <a16:colId xmlns:a16="http://schemas.microsoft.com/office/drawing/2014/main" val="3789897840"/>
                        </a:ext>
                      </a:extLst>
                    </a:gridCol>
                    <a:gridCol w="3113689">
                      <a:extLst>
                        <a:ext uri="{9D8B030D-6E8A-4147-A177-3AD203B41FA5}">
                          <a16:colId xmlns:a16="http://schemas.microsoft.com/office/drawing/2014/main" val="2985324365"/>
                        </a:ext>
                      </a:extLst>
                    </a:gridCol>
                    <a:gridCol w="5603756">
                      <a:extLst>
                        <a:ext uri="{9D8B030D-6E8A-4147-A177-3AD203B41FA5}">
                          <a16:colId xmlns:a16="http://schemas.microsoft.com/office/drawing/2014/main" val="12117770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Variable (</a:t>
                          </a:r>
                          <a:r>
                            <a:rPr lang="es-CL" sz="1200" dirty="0" err="1"/>
                            <a:t>spanish</a:t>
                          </a:r>
                          <a:r>
                            <a:rPr lang="es-CL" sz="12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Categories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3404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ano_trimestre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Year of the trimester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2019 to 2021 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4268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mes_central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Central month of the trimester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12 (integer). E.g.: </a:t>
                          </a:r>
                          <a:r>
                            <a:rPr lang="en-US" sz="1200" noProof="0" dirty="0" err="1"/>
                            <a:t>mes_central</a:t>
                          </a:r>
                          <a:r>
                            <a:rPr lang="en-US" sz="1200" noProof="0" dirty="0"/>
                            <a:t> == 3 -&gt; trim.== </a:t>
                          </a:r>
                          <a:r>
                            <a:rPr lang="en-US" sz="1200" noProof="0" dirty="0" err="1"/>
                            <a:t>Febr</a:t>
                          </a:r>
                          <a:r>
                            <a:rPr lang="en-US" sz="1200" noProof="0" dirty="0"/>
                            <a:t>. – April.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3490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region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Region (geographical unit)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16 (integer). E.g.: region == 13 -&gt; Metropolitan 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6462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cae_general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Labor category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0: Less than 15 years old</a:t>
                          </a:r>
                        </a:p>
                        <a:p>
                          <a:r>
                            <a:rPr lang="en-US" sz="1200" noProof="0" dirty="0"/>
                            <a:t>1: People who is receiving salary and is working</a:t>
                          </a:r>
                        </a:p>
                        <a:p>
                          <a:r>
                            <a:rPr lang="en-US" sz="1200" noProof="0" dirty="0"/>
                            <a:t>2: People who isn’t receiving salary but is working</a:t>
                          </a:r>
                        </a:p>
                        <a:p>
                          <a:r>
                            <a:rPr lang="en-US" sz="1200" noProof="0" dirty="0"/>
                            <a:t>3: People who is receiving salary but isn’t working</a:t>
                          </a:r>
                        </a:p>
                        <a:p>
                          <a:r>
                            <a:rPr lang="en-US" sz="1200" noProof="0" dirty="0"/>
                            <a:t>4: People who is not working but want to find a job</a:t>
                          </a:r>
                        </a:p>
                        <a:p>
                          <a:r>
                            <a:rPr lang="en-US" sz="1200" noProof="0" dirty="0"/>
                            <a:t>5: People who is searching for a job for the first time</a:t>
                          </a:r>
                        </a:p>
                        <a:p>
                          <a:r>
                            <a:rPr lang="en-US" sz="1200" noProof="0" dirty="0"/>
                            <a:t>6: People who just finished studying</a:t>
                          </a:r>
                        </a:p>
                        <a:p>
                          <a:r>
                            <a:rPr lang="en-US" sz="1200" noProof="0" dirty="0"/>
                            <a:t>7: People who were looking to work but not anymore</a:t>
                          </a:r>
                        </a:p>
                        <a:p>
                          <a:r>
                            <a:rPr lang="en-US" sz="1200" noProof="0" dirty="0"/>
                            <a:t>8: People who could be available but are not looking</a:t>
                          </a:r>
                        </a:p>
                        <a:p>
                          <a:r>
                            <a:rPr lang="en-US" sz="1200" noProof="0" dirty="0"/>
                            <a:t>9: People who aren’t available or looking to 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6985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edad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Age (continuous)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</a:t>
                          </a:r>
                          <a14:m>
                            <m:oMath xmlns:m="http://schemas.openxmlformats.org/officeDocument/2006/math">
                              <m:r>
                                <a:rPr lang="en-US" sz="120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oMath>
                          </a14:m>
                          <a:r>
                            <a:rPr lang="en-US" sz="1200" noProof="0" dirty="0"/>
                            <a:t> 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9514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fact_cal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Expansion factor for each sample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2812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a 4">
                <a:extLst>
                  <a:ext uri="{FF2B5EF4-FFF2-40B4-BE49-F238E27FC236}">
                    <a16:creationId xmlns:a16="http://schemas.microsoft.com/office/drawing/2014/main" id="{A2A5E3A4-026E-4B47-872F-83B67CFD19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5064289"/>
                  </p:ext>
                </p:extLst>
              </p:nvPr>
            </p:nvGraphicFramePr>
            <p:xfrm>
              <a:off x="713642" y="2488928"/>
              <a:ext cx="10764713" cy="4145280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2047268">
                      <a:extLst>
                        <a:ext uri="{9D8B030D-6E8A-4147-A177-3AD203B41FA5}">
                          <a16:colId xmlns:a16="http://schemas.microsoft.com/office/drawing/2014/main" val="3789897840"/>
                        </a:ext>
                      </a:extLst>
                    </a:gridCol>
                    <a:gridCol w="3113689">
                      <a:extLst>
                        <a:ext uri="{9D8B030D-6E8A-4147-A177-3AD203B41FA5}">
                          <a16:colId xmlns:a16="http://schemas.microsoft.com/office/drawing/2014/main" val="2985324365"/>
                        </a:ext>
                      </a:extLst>
                    </a:gridCol>
                    <a:gridCol w="5603756">
                      <a:extLst>
                        <a:ext uri="{9D8B030D-6E8A-4147-A177-3AD203B41FA5}">
                          <a16:colId xmlns:a16="http://schemas.microsoft.com/office/drawing/2014/main" val="121177701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Variable (</a:t>
                          </a:r>
                          <a:r>
                            <a:rPr lang="es-CL" sz="1200" dirty="0" err="1"/>
                            <a:t>spanish</a:t>
                          </a:r>
                          <a:r>
                            <a:rPr lang="es-CL" sz="1200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Description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Categories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3404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ano_trimestre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Year of the trimester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2019 to 2021 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742682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mes_central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Central month of the trimester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12 (integer). E.g.: </a:t>
                          </a:r>
                          <a:r>
                            <a:rPr lang="en-US" sz="1200" noProof="0" dirty="0" err="1"/>
                            <a:t>mes_central</a:t>
                          </a:r>
                          <a:r>
                            <a:rPr lang="en-US" sz="1200" noProof="0" dirty="0"/>
                            <a:t> == 3 -&gt; trim.== </a:t>
                          </a:r>
                          <a:r>
                            <a:rPr lang="en-US" sz="1200" noProof="0" dirty="0" err="1"/>
                            <a:t>Febr</a:t>
                          </a:r>
                          <a:r>
                            <a:rPr lang="en-US" sz="1200" noProof="0" dirty="0"/>
                            <a:t>. – April.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34905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region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Region (geographical unit)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1 to 16 (integer). E.g.: region == 13 -&gt; Metropolitan Region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8646284"/>
                      </a:ext>
                    </a:extLst>
                  </a:tr>
                  <a:tr h="19202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cae_general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Labor category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0: Less than 15 years old</a:t>
                          </a:r>
                        </a:p>
                        <a:p>
                          <a:r>
                            <a:rPr lang="en-US" sz="1200" noProof="0" dirty="0"/>
                            <a:t>1: People who is receiving salary and is working</a:t>
                          </a:r>
                        </a:p>
                        <a:p>
                          <a:r>
                            <a:rPr lang="en-US" sz="1200" noProof="0" dirty="0"/>
                            <a:t>2: People who isn’t receiving salary but is working</a:t>
                          </a:r>
                        </a:p>
                        <a:p>
                          <a:r>
                            <a:rPr lang="en-US" sz="1200" noProof="0" dirty="0"/>
                            <a:t>3: People who is receiving salary but isn’t working</a:t>
                          </a:r>
                        </a:p>
                        <a:p>
                          <a:r>
                            <a:rPr lang="en-US" sz="1200" noProof="0" dirty="0"/>
                            <a:t>4: People who is not working but want to find a job</a:t>
                          </a:r>
                        </a:p>
                        <a:p>
                          <a:r>
                            <a:rPr lang="en-US" sz="1200" noProof="0" dirty="0"/>
                            <a:t>5: People who is searching for a job for the first time</a:t>
                          </a:r>
                        </a:p>
                        <a:p>
                          <a:r>
                            <a:rPr lang="en-US" sz="1200" noProof="0" dirty="0"/>
                            <a:t>6: People who just finished studying</a:t>
                          </a:r>
                        </a:p>
                        <a:p>
                          <a:r>
                            <a:rPr lang="en-US" sz="1200" noProof="0" dirty="0"/>
                            <a:t>7: People who were looking to work but not anymore</a:t>
                          </a:r>
                        </a:p>
                        <a:p>
                          <a:r>
                            <a:rPr lang="en-US" sz="1200" noProof="0" dirty="0"/>
                            <a:t>8: People who could be available but are not looking</a:t>
                          </a:r>
                        </a:p>
                        <a:p>
                          <a:r>
                            <a:rPr lang="en-US" sz="1200" noProof="0" dirty="0"/>
                            <a:t>9: People who aren’t available or looking to work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2698562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/>
                            <a:t>edad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Age (continuous)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s-CL"/>
                        </a:p>
                      </a:txBody>
                      <a:tcPr>
                        <a:blipFill>
                          <a:blip r:embed="rId2"/>
                          <a:stretch>
                            <a:fillRect l="-92274" t="-918033" r="-544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595140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CL" sz="1200" dirty="0" err="1"/>
                            <a:t>fact_cal</a:t>
                          </a:r>
                          <a:endParaRPr lang="es-CL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Expansion factor for each sample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noProof="0" dirty="0"/>
                            <a:t>(integer)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82812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6231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Folders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1449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All the data and codes are available in my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GitHub</a:t>
            </a:r>
            <a:r>
              <a:rPr lang="en-US" dirty="0">
                <a:solidFill>
                  <a:schemeClr val="bg1"/>
                </a:solidFill>
              </a:rPr>
              <a:t> account.</a:t>
            </a:r>
          </a:p>
          <a:p>
            <a:r>
              <a:rPr lang="en-US" dirty="0" err="1">
                <a:solidFill>
                  <a:schemeClr val="bg1"/>
                </a:solidFill>
              </a:rPr>
              <a:t>R_workshops</a:t>
            </a:r>
            <a:r>
              <a:rPr lang="en-US" dirty="0">
                <a:solidFill>
                  <a:schemeClr val="bg1"/>
                </a:solidFill>
              </a:rPr>
              <a:t> &gt; 001 REPORT AUTOMATION: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Example 01: </a:t>
            </a:r>
            <a:r>
              <a:rPr lang="en-US" b="0" dirty="0" err="1">
                <a:solidFill>
                  <a:schemeClr val="bg1"/>
                </a:solidFill>
              </a:rPr>
              <a:t>Rmarkdown</a:t>
            </a:r>
            <a:r>
              <a:rPr lang="en-US" b="0" dirty="0">
                <a:solidFill>
                  <a:schemeClr val="bg1"/>
                </a:solidFill>
              </a:rPr>
              <a:t> file that is not automated.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Example 02: </a:t>
            </a:r>
            <a:r>
              <a:rPr lang="en-US" b="0" dirty="0" err="1">
                <a:solidFill>
                  <a:schemeClr val="bg1"/>
                </a:solidFill>
              </a:rPr>
              <a:t>Rmarkdown</a:t>
            </a:r>
            <a:r>
              <a:rPr lang="en-US" b="0" dirty="0">
                <a:solidFill>
                  <a:schemeClr val="bg1"/>
                </a:solidFill>
              </a:rPr>
              <a:t> file that is automated.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Labor data: folders with datasets of the Chilean labor market (monthly frequency).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>
                <a:solidFill>
                  <a:schemeClr val="bg1"/>
                </a:solidFill>
              </a:rPr>
              <a:t>Scripts for bulletin: scripts to use in example 02.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b="0" dirty="0" err="1">
                <a:solidFill>
                  <a:schemeClr val="bg1"/>
                </a:solidFill>
              </a:rPr>
              <a:t>Reference_docx</a:t>
            </a:r>
            <a:r>
              <a:rPr lang="en-US" b="0" dirty="0">
                <a:solidFill>
                  <a:schemeClr val="bg1"/>
                </a:solidFill>
              </a:rPr>
              <a:t>: reference document to use in example 02 for the Word output.</a:t>
            </a:r>
          </a:p>
        </p:txBody>
      </p:sp>
    </p:spTree>
    <p:extLst>
      <p:ext uri="{BB962C8B-B14F-4D97-AF65-F5344CB8AC3E}">
        <p14:creationId xmlns:p14="http://schemas.microsoft.com/office/powerpoint/2010/main" val="2607981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s-CL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es-CL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714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s-CL" sz="4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What’s</a:t>
            </a:r>
            <a:r>
              <a:rPr lang="es-CL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R?</a:t>
            </a:r>
          </a:p>
        </p:txBody>
      </p:sp>
    </p:spTree>
    <p:extLst>
      <p:ext uri="{BB962C8B-B14F-4D97-AF65-F5344CB8AC3E}">
        <p14:creationId xmlns:p14="http://schemas.microsoft.com/office/powerpoint/2010/main" val="3805727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language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6303819" cy="4144954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</a:rPr>
              <a:t>Fre</a:t>
            </a:r>
            <a:r>
              <a:rPr lang="en-US" dirty="0">
                <a:solidFill>
                  <a:schemeClr val="bg1"/>
                </a:solidFill>
              </a:rPr>
              <a:t>e software environment for statistical computing and graphics.</a:t>
            </a:r>
          </a:p>
          <a:p>
            <a:r>
              <a:rPr lang="en-US" b="0" dirty="0">
                <a:solidFill>
                  <a:schemeClr val="bg1"/>
                </a:solidFill>
              </a:rPr>
              <a:t>Used worldwide, such as Python, Stata, SQL, among others.</a:t>
            </a:r>
          </a:p>
          <a:p>
            <a:r>
              <a:rPr lang="en-US" b="0" dirty="0">
                <a:solidFill>
                  <a:schemeClr val="bg1"/>
                </a:solidFill>
              </a:rPr>
              <a:t>Works on Windows, Mac or Linux. </a:t>
            </a:r>
          </a:p>
          <a:p>
            <a:r>
              <a:rPr lang="en-US" dirty="0" err="1">
                <a:solidFill>
                  <a:schemeClr val="bg1"/>
                </a:solidFill>
              </a:rPr>
              <a:t>Rstudio</a:t>
            </a:r>
            <a:r>
              <a:rPr lang="en-US" dirty="0">
                <a:solidFill>
                  <a:schemeClr val="bg1"/>
                </a:solidFill>
              </a:rPr>
              <a:t>, a free integrated development environment (IDE) to help you work in R.</a:t>
            </a:r>
            <a:endParaRPr lang="en-US" b="0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Many tools and packages.</a:t>
            </a:r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CED0D4F-34D0-4FBE-AF96-3969FFBA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279" y="1951046"/>
            <a:ext cx="4276884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103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packages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2" y="1951046"/>
            <a:ext cx="5869710" cy="414495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cleaning, manipulation and merging (</a:t>
            </a:r>
            <a:r>
              <a:rPr lang="en-US" i="1" dirty="0" err="1">
                <a:solidFill>
                  <a:schemeClr val="bg1"/>
                </a:solidFill>
              </a:rPr>
              <a:t>data.table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dplyr</a:t>
            </a:r>
            <a:r>
              <a:rPr lang="en-US" i="1" dirty="0">
                <a:solidFill>
                  <a:schemeClr val="bg1"/>
                </a:solidFill>
              </a:rPr>
              <a:t>, broom, </a:t>
            </a:r>
            <a:r>
              <a:rPr lang="en-US" i="1" dirty="0" err="1">
                <a:solidFill>
                  <a:schemeClr val="bg1"/>
                </a:solidFill>
              </a:rPr>
              <a:t>tidyr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b="0" dirty="0">
                <a:solidFill>
                  <a:schemeClr val="bg1"/>
                </a:solidFill>
              </a:rPr>
              <a:t>Statistic and regression analysis (</a:t>
            </a:r>
            <a:r>
              <a:rPr lang="en-US" b="0" i="1" dirty="0" err="1">
                <a:solidFill>
                  <a:schemeClr val="bg1"/>
                </a:solidFill>
              </a:rPr>
              <a:t>fixest</a:t>
            </a:r>
            <a:r>
              <a:rPr lang="en-US" b="0" i="1" dirty="0">
                <a:solidFill>
                  <a:schemeClr val="bg1"/>
                </a:solidFill>
              </a:rPr>
              <a:t>, forecast, </a:t>
            </a:r>
            <a:r>
              <a:rPr lang="en-US" b="0" i="1" dirty="0" err="1">
                <a:solidFill>
                  <a:schemeClr val="bg1"/>
                </a:solidFill>
              </a:rPr>
              <a:t>mlogit</a:t>
            </a:r>
            <a:r>
              <a:rPr lang="en-US" b="0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Classification (</a:t>
            </a:r>
            <a:r>
              <a:rPr lang="en-US" i="1" dirty="0">
                <a:solidFill>
                  <a:schemeClr val="bg1"/>
                </a:solidFill>
              </a:rPr>
              <a:t>caret</a:t>
            </a:r>
            <a:r>
              <a:rPr lang="en-US" dirty="0">
                <a:solidFill>
                  <a:schemeClr val="bg1"/>
                </a:solidFill>
              </a:rPr>
              <a:t>)</a:t>
            </a:r>
            <a:r>
              <a:rPr lang="en-US" b="0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Web scrapping (</a:t>
            </a:r>
            <a:r>
              <a:rPr lang="en-US" i="1" dirty="0" err="1">
                <a:solidFill>
                  <a:schemeClr val="bg1"/>
                </a:solidFill>
              </a:rPr>
              <a:t>rvest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rcrawler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en-US" b="0" dirty="0">
              <a:solidFill>
                <a:schemeClr val="bg1"/>
              </a:solidFill>
            </a:endParaRPr>
          </a:p>
          <a:p>
            <a:r>
              <a:rPr lang="en-US" b="0" dirty="0">
                <a:solidFill>
                  <a:schemeClr val="bg1"/>
                </a:solidFill>
              </a:rPr>
              <a:t>Blo</a:t>
            </a:r>
            <a:r>
              <a:rPr lang="en-US" dirty="0">
                <a:solidFill>
                  <a:schemeClr val="bg1"/>
                </a:solidFill>
              </a:rPr>
              <a:t>g and app design (</a:t>
            </a:r>
            <a:r>
              <a:rPr lang="en-US" i="1" dirty="0" err="1">
                <a:solidFill>
                  <a:schemeClr val="bg1"/>
                </a:solidFill>
              </a:rPr>
              <a:t>blogdown</a:t>
            </a:r>
            <a:r>
              <a:rPr lang="en-US" i="1" dirty="0">
                <a:solidFill>
                  <a:schemeClr val="bg1"/>
                </a:solidFill>
              </a:rPr>
              <a:t>, Shiny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Creation of Word, PowerPoint and Excel files (</a:t>
            </a:r>
            <a:r>
              <a:rPr lang="en-US" i="1" dirty="0" err="1">
                <a:solidFill>
                  <a:schemeClr val="bg1"/>
                </a:solidFill>
              </a:rPr>
              <a:t>rmarkdown</a:t>
            </a:r>
            <a:r>
              <a:rPr lang="en-US" dirty="0">
                <a:solidFill>
                  <a:schemeClr val="bg1"/>
                </a:solidFill>
              </a:rPr>
              <a:t>).</a:t>
            </a:r>
          </a:p>
          <a:p>
            <a:r>
              <a:rPr lang="en-US" dirty="0" err="1">
                <a:solidFill>
                  <a:schemeClr val="bg1"/>
                </a:solidFill>
              </a:rPr>
              <a:t>Ploting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i="1" dirty="0">
                <a:solidFill>
                  <a:schemeClr val="bg1"/>
                </a:solidFill>
              </a:rPr>
              <a:t>ggplot2, </a:t>
            </a:r>
            <a:r>
              <a:rPr lang="en-US" i="1" dirty="0" err="1">
                <a:solidFill>
                  <a:schemeClr val="bg1"/>
                </a:solidFill>
              </a:rPr>
              <a:t>plotly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gapminder</a:t>
            </a:r>
            <a:r>
              <a:rPr lang="en-US" i="1" dirty="0">
                <a:solidFill>
                  <a:schemeClr val="bg1"/>
                </a:solidFill>
              </a:rPr>
              <a:t>, </a:t>
            </a:r>
            <a:r>
              <a:rPr lang="en-US" i="1" dirty="0" err="1">
                <a:solidFill>
                  <a:schemeClr val="bg1"/>
                </a:solidFill>
              </a:rPr>
              <a:t>highcharter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Ten random useful things in R that you might not know about - KDnuggets">
            <a:extLst>
              <a:ext uri="{FF2B5EF4-FFF2-40B4-BE49-F238E27FC236}">
                <a16:creationId xmlns:a16="http://schemas.microsoft.com/office/drawing/2014/main" id="{2F5013C3-6730-4900-AA8F-0F448AF78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492" y="1951046"/>
            <a:ext cx="5598271" cy="322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052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using r</a:t>
            </a:r>
          </a:p>
        </p:txBody>
      </p:sp>
      <p:pic>
        <p:nvPicPr>
          <p:cNvPr id="3076" name="Picture 4" descr="Forecasting the next decade in the stock market using time series models | R -bloggers">
            <a:extLst>
              <a:ext uri="{FF2B5EF4-FFF2-40B4-BE49-F238E27FC236}">
                <a16:creationId xmlns:a16="http://schemas.microsoft.com/office/drawing/2014/main" id="{08B9E016-6B10-465A-BD74-294396EC0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36" y="1321113"/>
            <a:ext cx="3346801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patial Visualization with R and ggmap |">
            <a:extLst>
              <a:ext uri="{FF2B5EF4-FFF2-40B4-BE49-F238E27FC236}">
                <a16:creationId xmlns:a16="http://schemas.microsoft.com/office/drawing/2014/main" id="{9E37D80B-8C2E-4A29-9723-ADC3987B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36" y="3998554"/>
            <a:ext cx="3346800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Originlab GraphGallery">
            <a:extLst>
              <a:ext uri="{FF2B5EF4-FFF2-40B4-BE49-F238E27FC236}">
                <a16:creationId xmlns:a16="http://schemas.microsoft.com/office/drawing/2014/main" id="{F3A11E6D-61DD-45A2-ABE3-A9EAD8427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596" y="1321113"/>
            <a:ext cx="3346802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omplex regression plot in R - Cross Validated">
            <a:extLst>
              <a:ext uri="{FF2B5EF4-FFF2-40B4-BE49-F238E27FC236}">
                <a16:creationId xmlns:a16="http://schemas.microsoft.com/office/drawing/2014/main" id="{F856B91F-BEF1-467C-887D-CDC0BFEE9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595" y="3875645"/>
            <a:ext cx="334680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nteractive Network Visualization with R | R-bloggers">
            <a:extLst>
              <a:ext uri="{FF2B5EF4-FFF2-40B4-BE49-F238E27FC236}">
                <a16:creationId xmlns:a16="http://schemas.microsoft.com/office/drawing/2014/main" id="{1BF663AB-0DA4-4259-A90C-9B7E68A2B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458" y="1321113"/>
            <a:ext cx="3098270" cy="267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The application of chord diagrams in examining Canvas course engagements |  Analytics in Instructional Design">
            <a:extLst>
              <a:ext uri="{FF2B5EF4-FFF2-40B4-BE49-F238E27FC236}">
                <a16:creationId xmlns:a16="http://schemas.microsoft.com/office/drawing/2014/main" id="{277A368C-8A3A-4C79-896D-825642647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948" y="3875645"/>
            <a:ext cx="3098270" cy="280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907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1EB4D4-B598-4CA7-9648-FFEC1EA93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6783" y="2998308"/>
            <a:ext cx="9238434" cy="861383"/>
          </a:xfrm>
        </p:spPr>
        <p:txBody>
          <a:bodyPr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reports</a:t>
            </a:r>
          </a:p>
        </p:txBody>
      </p:sp>
    </p:spTree>
    <p:extLst>
      <p:ext uri="{BB962C8B-B14F-4D97-AF65-F5344CB8AC3E}">
        <p14:creationId xmlns:p14="http://schemas.microsoft.com/office/powerpoint/2010/main" val="2066660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automatize my work?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2" y="1951046"/>
            <a:ext cx="11388436" cy="4144954"/>
          </a:xfrm>
        </p:spPr>
        <p:txBody>
          <a:bodyPr/>
          <a:lstStyle/>
          <a:p>
            <a:r>
              <a:rPr lang="en-US" b="0" dirty="0">
                <a:solidFill>
                  <a:schemeClr val="bg1"/>
                </a:solidFill>
              </a:rPr>
              <a:t>Reduce time on </a:t>
            </a:r>
            <a:r>
              <a:rPr lang="en-US" dirty="0">
                <a:solidFill>
                  <a:schemeClr val="bg1"/>
                </a:solidFill>
              </a:rPr>
              <a:t>repetitive</a:t>
            </a:r>
            <a:r>
              <a:rPr lang="en-US" b="0" dirty="0">
                <a:solidFill>
                  <a:schemeClr val="bg1"/>
                </a:solidFill>
              </a:rPr>
              <a:t> things (coding).</a:t>
            </a:r>
          </a:p>
          <a:p>
            <a:r>
              <a:rPr lang="en-US" b="0" dirty="0">
                <a:solidFill>
                  <a:schemeClr val="bg1"/>
                </a:solidFill>
              </a:rPr>
              <a:t>Work is reproducible.</a:t>
            </a:r>
          </a:p>
          <a:p>
            <a:r>
              <a:rPr lang="en-US" b="0" dirty="0">
                <a:solidFill>
                  <a:schemeClr val="bg1"/>
                </a:solidFill>
              </a:rPr>
              <a:t>Allows to create files for many years/groups in minutes.</a:t>
            </a:r>
          </a:p>
          <a:p>
            <a:endParaRPr lang="en-US" b="0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Requirements: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   Frequent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   Standardized (or almost) format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chemeClr val="bg1"/>
                </a:solidFill>
              </a:rPr>
              <a:t>   Large amounts of data</a:t>
            </a:r>
          </a:p>
          <a:p>
            <a:endParaRPr lang="en-US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604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CA9F8-3F2B-4EFC-A4CB-4A54AFF4E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" y="463554"/>
            <a:ext cx="11388437" cy="857559"/>
          </a:xfrm>
        </p:spPr>
        <p:txBody>
          <a:bodyPr/>
          <a:lstStyle/>
          <a:p>
            <a:r>
              <a:rPr kumimoji="0" lang="en-US" sz="4000" b="1" i="0" u="none" strike="noStrike" kern="1200" cap="all" spc="6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What can we automate?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264978-25C1-440C-AEF5-0AECF8329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781" y="1951046"/>
            <a:ext cx="11388437" cy="45831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Plots: do you use the same plots for each report?</a:t>
            </a:r>
          </a:p>
          <a:p>
            <a:r>
              <a:rPr lang="en-US" dirty="0">
                <a:solidFill>
                  <a:schemeClr val="bg1"/>
                </a:solidFill>
              </a:rPr>
              <a:t>Tables: do these tables include the same information in each report? </a:t>
            </a:r>
          </a:p>
          <a:p>
            <a:r>
              <a:rPr lang="en-US" dirty="0">
                <a:solidFill>
                  <a:schemeClr val="bg1"/>
                </a:solidFill>
              </a:rPr>
              <a:t>Text: does a part of a text follow a pattern? (numbers, words) </a:t>
            </a:r>
          </a:p>
          <a:p>
            <a:endParaRPr lang="en-US" b="0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Example: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i="1" dirty="0">
                <a:solidFill>
                  <a:srgbClr val="FF0000"/>
                </a:solidFill>
              </a:rPr>
              <a:t>There are </a:t>
            </a:r>
            <a:r>
              <a:rPr lang="en-US" sz="1800" i="1" dirty="0">
                <a:solidFill>
                  <a:srgbClr val="7030A0"/>
                </a:solidFill>
              </a:rPr>
              <a:t>7,073,193</a:t>
            </a:r>
            <a:r>
              <a:rPr lang="en-US" sz="1800" i="1" dirty="0">
                <a:solidFill>
                  <a:schemeClr val="bg1"/>
                </a:solidFill>
              </a:rPr>
              <a:t> </a:t>
            </a:r>
            <a:r>
              <a:rPr lang="en-US" sz="1800" i="1" dirty="0">
                <a:solidFill>
                  <a:srgbClr val="FF0000"/>
                </a:solidFill>
              </a:rPr>
              <a:t>workers in </a:t>
            </a:r>
            <a:r>
              <a:rPr lang="en-US" sz="1800" i="1" dirty="0">
                <a:solidFill>
                  <a:srgbClr val="7030A0"/>
                </a:solidFill>
              </a:rPr>
              <a:t>April-2021</a:t>
            </a:r>
            <a:r>
              <a:rPr lang="en-US" sz="1800" i="1" dirty="0">
                <a:solidFill>
                  <a:schemeClr val="bg1"/>
                </a:solidFill>
              </a:rPr>
              <a:t>, </a:t>
            </a:r>
            <a:r>
              <a:rPr lang="en-US" sz="1800" i="1" dirty="0">
                <a:solidFill>
                  <a:srgbClr val="7030A0"/>
                </a:solidFill>
              </a:rPr>
              <a:t>1,893,345 less </a:t>
            </a:r>
            <a:r>
              <a:rPr lang="en-US" sz="1800" i="1" dirty="0">
                <a:solidFill>
                  <a:srgbClr val="FF0000"/>
                </a:solidFill>
              </a:rPr>
              <a:t>than</a:t>
            </a:r>
            <a:r>
              <a:rPr lang="en-US" sz="1800" i="1" dirty="0">
                <a:solidFill>
                  <a:schemeClr val="bg1"/>
                </a:solidFill>
              </a:rPr>
              <a:t> </a:t>
            </a:r>
            <a:r>
              <a:rPr lang="en-US" sz="1800" i="1" dirty="0">
                <a:solidFill>
                  <a:srgbClr val="7030A0"/>
                </a:solidFill>
              </a:rPr>
              <a:t>April-2019</a:t>
            </a:r>
            <a:r>
              <a:rPr lang="en-US" sz="1800" i="1" dirty="0">
                <a:solidFill>
                  <a:schemeClr val="bg1"/>
                </a:solidFill>
              </a:rPr>
              <a:t>. </a:t>
            </a:r>
            <a:r>
              <a:rPr lang="en-US" sz="1800" i="1" dirty="0">
                <a:solidFill>
                  <a:srgbClr val="FF0000"/>
                </a:solidFill>
              </a:rPr>
              <a:t>The</a:t>
            </a:r>
            <a:r>
              <a:rPr lang="en-US" sz="1800" i="1" dirty="0">
                <a:solidFill>
                  <a:schemeClr val="bg1"/>
                </a:solidFill>
              </a:rPr>
              <a:t> </a:t>
            </a:r>
            <a:r>
              <a:rPr lang="en-US" sz="1800" i="1" dirty="0">
                <a:solidFill>
                  <a:srgbClr val="7030A0"/>
                </a:solidFill>
              </a:rPr>
              <a:t>decrease</a:t>
            </a:r>
            <a:r>
              <a:rPr lang="en-US" sz="1800" i="1" dirty="0">
                <a:solidFill>
                  <a:schemeClr val="bg1"/>
                </a:solidFill>
              </a:rPr>
              <a:t> </a:t>
            </a:r>
            <a:r>
              <a:rPr lang="en-US" sz="1800" i="1" dirty="0">
                <a:solidFill>
                  <a:srgbClr val="FF0000"/>
                </a:solidFill>
              </a:rPr>
              <a:t>in workers was</a:t>
            </a:r>
            <a:r>
              <a:rPr lang="en-US" sz="1800" i="1" dirty="0">
                <a:solidFill>
                  <a:schemeClr val="bg1"/>
                </a:solidFill>
              </a:rPr>
              <a:t> </a:t>
            </a:r>
            <a:r>
              <a:rPr lang="en-US" sz="1800" i="1" dirty="0">
                <a:solidFill>
                  <a:srgbClr val="92D050"/>
                </a:solidFill>
              </a:rPr>
              <a:t>the result of prolonged lockdowns.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rgbClr val="FF0000"/>
                </a:solidFill>
              </a:rPr>
              <a:t>Standardized text (does not change over time or group)</a:t>
            </a:r>
            <a:endParaRPr lang="en-US" sz="1800" b="0" dirty="0">
              <a:solidFill>
                <a:schemeClr val="bg1"/>
              </a:solidFill>
            </a:endParaRP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rgbClr val="7030A0"/>
                </a:solidFill>
              </a:rPr>
              <a:t>Automatized text (does change over time or group)</a:t>
            </a:r>
          </a:p>
          <a:p>
            <a:pPr marL="560070" lvl="1" indent="-285750">
              <a:buFont typeface="Wingdings" panose="05000000000000000000" pitchFamily="2" charset="2"/>
              <a:buChar char="Ø"/>
            </a:pPr>
            <a:r>
              <a:rPr lang="en-US" sz="1800" b="0" dirty="0">
                <a:solidFill>
                  <a:srgbClr val="92D050"/>
                </a:solidFill>
              </a:rPr>
              <a:t>Context (not always the same, so is not possible to automate it)</a:t>
            </a:r>
          </a:p>
        </p:txBody>
      </p:sp>
    </p:spTree>
    <p:extLst>
      <p:ext uri="{BB962C8B-B14F-4D97-AF65-F5344CB8AC3E}">
        <p14:creationId xmlns:p14="http://schemas.microsoft.com/office/powerpoint/2010/main" val="4174674630"/>
      </p:ext>
    </p:extLst>
  </p:cSld>
  <p:clrMapOvr>
    <a:masterClrMapping/>
  </p:clrMapOvr>
</p:sld>
</file>

<file path=ppt/theme/theme1.xml><?xml version="1.0" encoding="utf-8"?>
<a:theme xmlns:a="http://schemas.openxmlformats.org/drawingml/2006/main" name="PortalVTI">
  <a:themeElements>
    <a:clrScheme name="Earth">
      <a:dk1>
        <a:sysClr val="windowText" lastClr="000000"/>
      </a:dk1>
      <a:lt1>
        <a:sysClr val="window" lastClr="FFFFFF"/>
      </a:lt1>
      <a:dk2>
        <a:srgbClr val="051618"/>
      </a:dk2>
      <a:lt2>
        <a:srgbClr val="E8E8DF"/>
      </a:lt2>
      <a:accent1>
        <a:srgbClr val="2D714C"/>
      </a:accent1>
      <a:accent2>
        <a:srgbClr val="1F7985"/>
      </a:accent2>
      <a:accent3>
        <a:srgbClr val="0D6756"/>
      </a:accent3>
      <a:accent4>
        <a:srgbClr val="40945E"/>
      </a:accent4>
      <a:accent5>
        <a:srgbClr val="389896"/>
      </a:accent5>
      <a:accent6>
        <a:srgbClr val="64924A"/>
      </a:accent6>
      <a:hlink>
        <a:srgbClr val="1F855C"/>
      </a:hlink>
      <a:folHlink>
        <a:srgbClr val="227390"/>
      </a:folHlink>
    </a:clrScheme>
    <a:fontScheme name="Earth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rtalVTI" id="{0E0D5035-C7F2-4607-91F4-D5D5F886A15A}" vid="{EAFF3D8B-AC13-4E90-80A9-182200FBC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</TotalTime>
  <Words>838</Words>
  <Application>Microsoft Office PowerPoint</Application>
  <PresentationFormat>Panorámica</PresentationFormat>
  <Paragraphs>133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9" baseType="lpstr">
      <vt:lpstr>Arial</vt:lpstr>
      <vt:lpstr>Cambria Math</vt:lpstr>
      <vt:lpstr>Times New Roman</vt:lpstr>
      <vt:lpstr>Trade Gothic Next Cond</vt:lpstr>
      <vt:lpstr>Trade Gothic Next Light</vt:lpstr>
      <vt:lpstr>Wingdings</vt:lpstr>
      <vt:lpstr>PortalVTI</vt:lpstr>
      <vt:lpstr>Automated reports using R and RStudio</vt:lpstr>
      <vt:lpstr>INDEX</vt:lpstr>
      <vt:lpstr>What’s R?</vt:lpstr>
      <vt:lpstr>R language</vt:lpstr>
      <vt:lpstr>R packages</vt:lpstr>
      <vt:lpstr>Visualization using r</vt:lpstr>
      <vt:lpstr>Automated reports</vt:lpstr>
      <vt:lpstr>Why automatize my work?</vt:lpstr>
      <vt:lpstr>What can we automate?</vt:lpstr>
      <vt:lpstr>The process</vt:lpstr>
      <vt:lpstr>rmarkdown</vt:lpstr>
      <vt:lpstr>markdown</vt:lpstr>
      <vt:lpstr>Rmarkdown</vt:lpstr>
      <vt:lpstr>Rmarkdown</vt:lpstr>
      <vt:lpstr>Structure</vt:lpstr>
      <vt:lpstr>Structure</vt:lpstr>
      <vt:lpstr>Structure</vt:lpstr>
      <vt:lpstr>Example</vt:lpstr>
      <vt:lpstr>Labor bulletin</vt:lpstr>
      <vt:lpstr>Labor bulletin</vt:lpstr>
      <vt:lpstr>Folders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automation using R</dc:title>
  <dc:creator>MARTIN SIELFELD O'RYAN</dc:creator>
  <cp:lastModifiedBy>MARTIN SIELFELD O'RYAN</cp:lastModifiedBy>
  <cp:revision>109</cp:revision>
  <dcterms:created xsi:type="dcterms:W3CDTF">2021-10-11T14:06:39Z</dcterms:created>
  <dcterms:modified xsi:type="dcterms:W3CDTF">2021-10-25T00:04:57Z</dcterms:modified>
</cp:coreProperties>
</file>